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3" r:id="rId4"/>
    <p:sldId id="264" r:id="rId5"/>
    <p:sldId id="265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58" r:id="rId34"/>
    <p:sldId id="259" r:id="rId35"/>
  </p:sldIdLst>
  <p:sldSz cx="12192000" cy="6858000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ibre Baskerville" panose="02000000000000000000" pitchFamily="2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7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aryanMadchetti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aryanmadchetti11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azydiner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1905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Scrapping and EDA on Food Restaurant details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715A0-9A54-8EDC-7896-F3B275578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45" y="4118055"/>
            <a:ext cx="3182505" cy="116691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E7C3F-697D-18D3-25FF-9DFF66BA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5" y="1585608"/>
            <a:ext cx="11006189" cy="432820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61EE3-A936-D30E-3B0F-4392FC805700}"/>
              </a:ext>
            </a:extLst>
          </p:cNvPr>
          <p:cNvSpPr txBox="1"/>
          <p:nvPr/>
        </p:nvSpPr>
        <p:spPr>
          <a:xfrm>
            <a:off x="4750117" y="86086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look at the Data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34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4F01B78-1F18-9AF4-AC43-1D795229E325}"/>
              </a:ext>
            </a:extLst>
          </p:cNvPr>
          <p:cNvSpPr txBox="1">
            <a:spLocks/>
          </p:cNvSpPr>
          <p:nvPr/>
        </p:nvSpPr>
        <p:spPr>
          <a:xfrm>
            <a:off x="3490609" y="1903984"/>
            <a:ext cx="5210782" cy="225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</a:p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Manipulation</a:t>
            </a:r>
            <a:endParaRPr lang="en-IN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Mop and bucket with solid fill">
            <a:extLst>
              <a:ext uri="{FF2B5EF4-FFF2-40B4-BE49-F238E27FC236}">
                <a16:creationId xmlns:a16="http://schemas.microsoft.com/office/drawing/2014/main" id="{FED898CF-611B-D170-9F3E-3FD72B898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6209" y="2575193"/>
            <a:ext cx="914400" cy="914400"/>
          </a:xfrm>
          <a:prstGeom prst="rect">
            <a:avLst/>
          </a:prstGeom>
        </p:spPr>
      </p:pic>
      <p:pic>
        <p:nvPicPr>
          <p:cNvPr id="4" name="Graphic 3" descr="Mop and bucket with solid fill">
            <a:extLst>
              <a:ext uri="{FF2B5EF4-FFF2-40B4-BE49-F238E27FC236}">
                <a16:creationId xmlns:a16="http://schemas.microsoft.com/office/drawing/2014/main" id="{6AB062BE-7F3E-66FF-0033-28FA5F6C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25" y="25751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6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CACA6-728A-F9CD-E38A-D2A26250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028"/>
          <a:stretch>
            <a:fillRect/>
          </a:stretch>
        </p:blipFill>
        <p:spPr>
          <a:xfrm>
            <a:off x="301077" y="1585608"/>
            <a:ext cx="3628899" cy="43282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EE72E6-E173-DFD2-45C6-72BD23F6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00"/>
          <a:stretch>
            <a:fillRect/>
          </a:stretch>
        </p:blipFill>
        <p:spPr>
          <a:xfrm>
            <a:off x="4406629" y="1585608"/>
            <a:ext cx="7484294" cy="4328201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944711-55C1-89F4-9AC2-FAE8A217D52F}"/>
              </a:ext>
            </a:extLst>
          </p:cNvPr>
          <p:cNvCxnSpPr/>
          <p:nvPr/>
        </p:nvCxnSpPr>
        <p:spPr>
          <a:xfrm>
            <a:off x="4134255" y="554477"/>
            <a:ext cx="0" cy="6011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0D2B14-F22D-243E-C2F3-70753CD2D70C}"/>
              </a:ext>
            </a:extLst>
          </p:cNvPr>
          <p:cNvSpPr txBox="1"/>
          <p:nvPr/>
        </p:nvSpPr>
        <p:spPr>
          <a:xfrm>
            <a:off x="1010095" y="75952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Looks good enough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3E3F4-F50E-A1DE-C385-4BC96FB8F5B3}"/>
              </a:ext>
            </a:extLst>
          </p:cNvPr>
          <p:cNvSpPr txBox="1"/>
          <p:nvPr/>
        </p:nvSpPr>
        <p:spPr>
          <a:xfrm>
            <a:off x="6368481" y="759525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required to gain insights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07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5F11E-6C81-7942-BE3B-E6F5F12F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64" r="38481"/>
          <a:stretch>
            <a:fillRect/>
          </a:stretch>
        </p:blipFill>
        <p:spPr>
          <a:xfrm>
            <a:off x="389107" y="223736"/>
            <a:ext cx="3219855" cy="43282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871FB-EED9-2A69-D8DC-659D0881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36" y="1342417"/>
            <a:ext cx="7051157" cy="30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3EB-D49C-2FCA-6D9D-A3D3B573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56" r="39616"/>
          <a:stretch>
            <a:fillRect/>
          </a:stretch>
        </p:blipFill>
        <p:spPr>
          <a:xfrm>
            <a:off x="6306767" y="2387836"/>
            <a:ext cx="2276273" cy="431922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7FBFD2-1EBC-76B7-9CAE-30F6FB546555}"/>
              </a:ext>
            </a:extLst>
          </p:cNvPr>
          <p:cNvSpPr txBox="1"/>
          <p:nvPr/>
        </p:nvSpPr>
        <p:spPr>
          <a:xfrm>
            <a:off x="1215958" y="5309115"/>
            <a:ext cx="3201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of AREA column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E98959-5D70-1433-FBCA-2154DC2B252C}"/>
              </a:ext>
            </a:extLst>
          </p:cNvPr>
          <p:cNvCxnSpPr>
            <a:endCxn id="6" idx="1"/>
          </p:cNvCxnSpPr>
          <p:nvPr/>
        </p:nvCxnSpPr>
        <p:spPr>
          <a:xfrm>
            <a:off x="3608962" y="1478604"/>
            <a:ext cx="1142774" cy="14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7B3732-C3A6-6013-987F-C63285083FA4}"/>
              </a:ext>
            </a:extLst>
          </p:cNvPr>
          <p:cNvCxnSpPr>
            <a:endCxn id="7" idx="0"/>
          </p:cNvCxnSpPr>
          <p:nvPr/>
        </p:nvCxnSpPr>
        <p:spPr>
          <a:xfrm>
            <a:off x="7441660" y="1644610"/>
            <a:ext cx="3244" cy="743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200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2A59F-8B8B-6FDD-D781-BB7CE72F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363" r="11877"/>
          <a:stretch>
            <a:fillRect/>
          </a:stretch>
        </p:blipFill>
        <p:spPr>
          <a:xfrm>
            <a:off x="408562" y="272374"/>
            <a:ext cx="1624519" cy="43282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CDECE-9BAA-F6ED-6C07-9DE5E8BA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09" y="763086"/>
            <a:ext cx="6716062" cy="40963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7B94D-0E6D-523F-3656-83D18FC2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282" r="17500"/>
          <a:stretch>
            <a:fillRect/>
          </a:stretch>
        </p:blipFill>
        <p:spPr>
          <a:xfrm>
            <a:off x="6949872" y="2243563"/>
            <a:ext cx="793346" cy="4328201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4CDF1-D91C-C189-0B90-F474C4CB7F27}"/>
              </a:ext>
            </a:extLst>
          </p:cNvPr>
          <p:cNvCxnSpPr>
            <a:endCxn id="6" idx="1"/>
          </p:cNvCxnSpPr>
          <p:nvPr/>
        </p:nvCxnSpPr>
        <p:spPr>
          <a:xfrm>
            <a:off x="2033081" y="967902"/>
            <a:ext cx="19500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367D5-39C0-926C-1727-8D1A14B13FC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341140" y="1172718"/>
            <a:ext cx="5405" cy="107084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85E336-204E-0931-C699-378F63991FB0}"/>
              </a:ext>
            </a:extLst>
          </p:cNvPr>
          <p:cNvSpPr txBox="1"/>
          <p:nvPr/>
        </p:nvSpPr>
        <p:spPr>
          <a:xfrm>
            <a:off x="1215958" y="5309115"/>
            <a:ext cx="356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of APPROX column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27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5650D6-5CB9-9B86-20C4-A9529351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74"/>
          <a:stretch>
            <a:fillRect/>
          </a:stretch>
        </p:blipFill>
        <p:spPr>
          <a:xfrm>
            <a:off x="507135" y="1711610"/>
            <a:ext cx="1433690" cy="43282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7CFE4-A016-6FD3-CE09-2C350257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30" y="1481673"/>
            <a:ext cx="3120800" cy="20637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BE851-219C-79A7-221A-9CBAEB63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593" y="3875712"/>
            <a:ext cx="4610743" cy="220058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0EE09-471C-1DAE-5CC8-B0F82F188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144" r="8883" b="10030"/>
          <a:stretch>
            <a:fillRect/>
          </a:stretch>
        </p:blipFill>
        <p:spPr>
          <a:xfrm>
            <a:off x="10708376" y="1900997"/>
            <a:ext cx="976489" cy="3949429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F3B4C2-D330-2487-4B2B-83D306CB9A08}"/>
              </a:ext>
            </a:extLst>
          </p:cNvPr>
          <p:cNvCxnSpPr>
            <a:endCxn id="6" idx="1"/>
          </p:cNvCxnSpPr>
          <p:nvPr/>
        </p:nvCxnSpPr>
        <p:spPr>
          <a:xfrm flipV="1">
            <a:off x="1940825" y="2513551"/>
            <a:ext cx="818505" cy="5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C0654-EDEC-7DB5-F573-747C39F28588}"/>
              </a:ext>
            </a:extLst>
          </p:cNvPr>
          <p:cNvCxnSpPr/>
          <p:nvPr/>
        </p:nvCxnSpPr>
        <p:spPr>
          <a:xfrm>
            <a:off x="5233481" y="3545428"/>
            <a:ext cx="0" cy="33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6BCC7-FC22-DA9E-87D1-38FEFCA368D6}"/>
              </a:ext>
            </a:extLst>
          </p:cNvPr>
          <p:cNvCxnSpPr/>
          <p:nvPr/>
        </p:nvCxnSpPr>
        <p:spPr>
          <a:xfrm>
            <a:off x="9316336" y="4280170"/>
            <a:ext cx="1392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4FE802-3F68-41F4-C1BA-9C8F07944C99}"/>
              </a:ext>
            </a:extLst>
          </p:cNvPr>
          <p:cNvSpPr txBox="1"/>
          <p:nvPr/>
        </p:nvSpPr>
        <p:spPr>
          <a:xfrm>
            <a:off x="1223980" y="418079"/>
            <a:ext cx="3866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of DISCOUNT column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90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3C4AF-353C-6057-AE1A-537BDEDD9B41}"/>
              </a:ext>
            </a:extLst>
          </p:cNvPr>
          <p:cNvSpPr txBox="1"/>
          <p:nvPr/>
        </p:nvSpPr>
        <p:spPr>
          <a:xfrm>
            <a:off x="183120" y="208295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Deriving new column LOCATION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A6564-ED97-47F6-CDBE-8CC77CEB6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21" y="2605304"/>
            <a:ext cx="8226558" cy="359364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DD1A3-2DBB-72D6-06A5-3DF2736A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35" y="914250"/>
            <a:ext cx="5449929" cy="828791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FF0C1A-8743-FBA5-75AA-206058E085AB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6096000" y="1743041"/>
            <a:ext cx="0" cy="86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510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668AD-FBB7-F00D-1FA1-38B9E374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9" y="1301778"/>
            <a:ext cx="10645302" cy="4772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427FD-6E80-50CD-9877-CD42E991CF01}"/>
              </a:ext>
            </a:extLst>
          </p:cNvPr>
          <p:cNvSpPr txBox="1"/>
          <p:nvPr/>
        </p:nvSpPr>
        <p:spPr>
          <a:xfrm>
            <a:off x="4750118" y="583362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look of the Data :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92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7F70E-7DAE-8021-8138-71EE28BB9B32}"/>
              </a:ext>
            </a:extLst>
          </p:cNvPr>
          <p:cNvSpPr txBox="1">
            <a:spLocks/>
          </p:cNvSpPr>
          <p:nvPr/>
        </p:nvSpPr>
        <p:spPr>
          <a:xfrm>
            <a:off x="3490609" y="2143732"/>
            <a:ext cx="5210782" cy="225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</a:t>
            </a:r>
          </a:p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en-IN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Analysis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EDE1C003-972F-4F65-B9B6-442FA200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4741" y="2814941"/>
            <a:ext cx="914400" cy="914400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742FFA72-F02B-F64B-C562-9CE0AF70F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2859" y="2814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96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99FD7-4155-185A-EF89-A625FDAD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6" y="1750416"/>
            <a:ext cx="4505954" cy="31627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33C0A-22B4-F62F-7ED3-B732FD1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42" y="2874523"/>
            <a:ext cx="4572638" cy="91452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4750B-F0F9-9890-61B9-26B3DDE6A961}"/>
              </a:ext>
            </a:extLst>
          </p:cNvPr>
          <p:cNvSpPr txBox="1"/>
          <p:nvPr/>
        </p:nvSpPr>
        <p:spPr>
          <a:xfrm>
            <a:off x="7675413" y="1166744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Numerical columns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6B764-34C8-3E8B-9821-55F4AD80324F}"/>
              </a:ext>
            </a:extLst>
          </p:cNvPr>
          <p:cNvSpPr txBox="1"/>
          <p:nvPr/>
        </p:nvSpPr>
        <p:spPr>
          <a:xfrm>
            <a:off x="7615300" y="5096720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Categorical columns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E7443F-8FD2-CAF9-F351-10A04E16C325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8843361" y="1566854"/>
            <a:ext cx="0" cy="1307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AD2C2D-9275-C8A8-5558-B3B017BF4361}"/>
              </a:ext>
            </a:extLst>
          </p:cNvPr>
          <p:cNvCxnSpPr>
            <a:stCxn id="12" idx="0"/>
            <a:endCxn id="7" idx="2"/>
          </p:cNvCxnSpPr>
          <p:nvPr/>
        </p:nvCxnSpPr>
        <p:spPr>
          <a:xfrm flipV="1">
            <a:off x="8843361" y="3789051"/>
            <a:ext cx="0" cy="1307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218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655120FC-2CAB-B0F1-E94C-B3645F93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66" y="1360528"/>
            <a:ext cx="4514785" cy="300985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09AB2FB1-1471-BE45-3B79-DAE4DFE6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40" y="1001952"/>
            <a:ext cx="3104220" cy="4005446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84C5FDF-C5A5-D9AB-CFC3-640096AC09C5}"/>
              </a:ext>
            </a:extLst>
          </p:cNvPr>
          <p:cNvSpPr/>
          <p:nvPr/>
        </p:nvSpPr>
        <p:spPr>
          <a:xfrm>
            <a:off x="5939381" y="453515"/>
            <a:ext cx="2772438" cy="1021080"/>
          </a:xfrm>
          <a:prstGeom prst="cloudCallout">
            <a:avLst/>
          </a:prstGeom>
          <a:solidFill>
            <a:srgbClr val="E9DBBE"/>
          </a:solidFill>
          <a:ln>
            <a:solidFill>
              <a:schemeClr val="tx2">
                <a:lumMod val="10000"/>
              </a:schemeClr>
            </a:soli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enjoy talking about Data..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18E23-DD05-EE0E-A601-35F30856A1A6}"/>
              </a:ext>
            </a:extLst>
          </p:cNvPr>
          <p:cNvSpPr txBox="1"/>
          <p:nvPr/>
        </p:nvSpPr>
        <p:spPr>
          <a:xfrm>
            <a:off x="3879466" y="4345783"/>
            <a:ext cx="451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Aryan Madchetti</a:t>
            </a:r>
          </a:p>
          <a:p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B.Tech, Computer Engineering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 Patil University, Pune, Ambi</a:t>
            </a:r>
            <a:endParaRPr lang="en-IN" sz="24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black background with a black squar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3994A345-915A-BAC0-B86B-94D11562B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778" y="5628101"/>
            <a:ext cx="633614" cy="633614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BE6270BC-C664-5D14-2282-BF4A13B8F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898" y="5628101"/>
            <a:ext cx="633614" cy="6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84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B6C42-B061-1C14-5A21-96E117AA1CA3}"/>
              </a:ext>
            </a:extLst>
          </p:cNvPr>
          <p:cNvSpPr txBox="1"/>
          <p:nvPr/>
        </p:nvSpPr>
        <p:spPr>
          <a:xfrm>
            <a:off x="3642443" y="2659559"/>
            <a:ext cx="4907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Univariate Analysis</a:t>
            </a:r>
            <a:endParaRPr lang="en-I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DEA5A011-AB9C-C7F0-A98E-AC1514F4F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8044" y="2587079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16F8EEE-1D39-EEA7-AAF5-053774166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9556" y="2587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62273-B9CB-FEF6-4E3D-787EA3E8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9" y="2000050"/>
            <a:ext cx="3143689" cy="285789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A2F4C-B645-B263-AB81-F169AC90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050" y="1567169"/>
            <a:ext cx="4236279" cy="3960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D449A-BD87-8563-99D0-93DE01EA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849" y="1567169"/>
            <a:ext cx="3946910" cy="3960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128843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5146FA-C244-FA54-1B75-9AE639E5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0" y="2000050"/>
            <a:ext cx="3533752" cy="285789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130D1-CB81-045A-CB37-983DD95A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80" y="1479560"/>
            <a:ext cx="7920000" cy="389887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17066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62656-D3BB-6AC9-5DFE-31B52F42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0" y="2028629"/>
            <a:ext cx="3381847" cy="28007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CCE06-FCC9-6DBB-F053-0285EA80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189" y="1482667"/>
            <a:ext cx="7920000" cy="389266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84564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D018A-8CC0-9BD2-CF1C-462B977E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10" y="390510"/>
            <a:ext cx="9088349" cy="5882427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CBDD5-05AA-AA72-3F17-28AAD6E7F4A6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7321685" y="390510"/>
            <a:ext cx="0" cy="5882427"/>
          </a:xfrm>
          <a:prstGeom prst="line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"/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25D284-289A-D5F4-E7C4-9575B144B2A4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2777510" y="3331724"/>
            <a:ext cx="9088349" cy="0"/>
          </a:xfrm>
          <a:prstGeom prst="line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"/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F8931A-37AE-CA48-0AEE-5A6CA613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9" y="2739093"/>
            <a:ext cx="2363110" cy="118525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48587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CF1D7-C641-3D72-9273-2F2483D0F63A}"/>
              </a:ext>
            </a:extLst>
          </p:cNvPr>
          <p:cNvSpPr txBox="1"/>
          <p:nvPr/>
        </p:nvSpPr>
        <p:spPr>
          <a:xfrm>
            <a:off x="4176809" y="2587080"/>
            <a:ext cx="4543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Bivariate Analysis</a:t>
            </a:r>
            <a:endParaRPr lang="en-I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Supply And Demand with solid fill">
            <a:extLst>
              <a:ext uri="{FF2B5EF4-FFF2-40B4-BE49-F238E27FC236}">
                <a16:creationId xmlns:a16="http://schemas.microsoft.com/office/drawing/2014/main" id="{4EB019EB-4074-5230-14EE-04BF8F15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408" y="2514600"/>
            <a:ext cx="914400" cy="914400"/>
          </a:xfrm>
          <a:prstGeom prst="rect">
            <a:avLst/>
          </a:prstGeom>
        </p:spPr>
      </p:pic>
      <p:pic>
        <p:nvPicPr>
          <p:cNvPr id="6" name="Graphic 5" descr="Supply And Demand with solid fill">
            <a:extLst>
              <a:ext uri="{FF2B5EF4-FFF2-40B4-BE49-F238E27FC236}">
                <a16:creationId xmlns:a16="http://schemas.microsoft.com/office/drawing/2014/main" id="{9091978A-6E98-BE8A-D0EF-AD43B4A7D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6042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D8B87-DDBB-93C0-0123-1EF73DD0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81" y="826852"/>
            <a:ext cx="9065038" cy="5760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BA1A3-D0C8-A283-4E33-9E5866A933C9}"/>
              </a:ext>
            </a:extLst>
          </p:cNvPr>
          <p:cNvSpPr txBox="1"/>
          <p:nvPr/>
        </p:nvSpPr>
        <p:spPr>
          <a:xfrm>
            <a:off x="4100902" y="271148"/>
            <a:ext cx="3990195" cy="369332"/>
          </a:xfrm>
          <a:prstGeom prst="rect">
            <a:avLst/>
          </a:prstGeom>
          <a:noFill/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Rating of Dishes in each City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15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A920B-FB79-63FF-A850-13661694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75" y="874263"/>
            <a:ext cx="9056650" cy="5760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D7564-D8E5-77B3-B467-F34084D6B668}"/>
              </a:ext>
            </a:extLst>
          </p:cNvPr>
          <p:cNvSpPr txBox="1"/>
          <p:nvPr/>
        </p:nvSpPr>
        <p:spPr>
          <a:xfrm>
            <a:off x="4165824" y="223737"/>
            <a:ext cx="3860352" cy="369332"/>
          </a:xfrm>
          <a:prstGeom prst="rect">
            <a:avLst/>
          </a:prstGeom>
          <a:noFill/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10 Average Dish Prices per City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05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2F18F-BE0A-F445-11B2-75EBC66A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14" y="817124"/>
            <a:ext cx="8993172" cy="5760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C1EB0F-C43C-8232-769E-F29685AC232F}"/>
              </a:ext>
            </a:extLst>
          </p:cNvPr>
          <p:cNvSpPr txBox="1"/>
          <p:nvPr/>
        </p:nvSpPr>
        <p:spPr>
          <a:xfrm>
            <a:off x="4131359" y="280876"/>
            <a:ext cx="3929281" cy="369332"/>
          </a:xfrm>
          <a:prstGeom prst="rect">
            <a:avLst/>
          </a:prstGeom>
          <a:noFill/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Discounted Dishes in each City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169D-6DFC-05AB-A704-B3D52405F861}"/>
              </a:ext>
            </a:extLst>
          </p:cNvPr>
          <p:cNvSpPr txBox="1"/>
          <p:nvPr/>
        </p:nvSpPr>
        <p:spPr>
          <a:xfrm>
            <a:off x="4169829" y="319788"/>
            <a:ext cx="3852337" cy="369332"/>
          </a:xfrm>
          <a:prstGeom prst="rect">
            <a:avLst/>
          </a:prstGeom>
          <a:noFill/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Price of Dining in each city 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113BB-5804-86C9-8182-80EAD791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97" y="778212"/>
            <a:ext cx="7732603" cy="5760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5414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963827-4E12-4A1A-0FE0-045FA3C5EE3D}"/>
              </a:ext>
            </a:extLst>
          </p:cNvPr>
          <p:cNvSpPr txBox="1"/>
          <p:nvPr/>
        </p:nvSpPr>
        <p:spPr>
          <a:xfrm>
            <a:off x="690512" y="629429"/>
            <a:ext cx="10810973" cy="20928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 or Business Questions</a:t>
            </a:r>
          </a:p>
          <a:p>
            <a:pPr algn="ctr"/>
            <a:endParaRPr 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1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types of cuisines are most offered in different areas of a city?</a:t>
            </a:r>
          </a:p>
          <a:p>
            <a:pPr marL="285750" lvl="1" indent="-285750" algn="just">
              <a:buFont typeface="Courier New" panose="02070309020205020404" pitchFamily="49" charset="0"/>
              <a:buChar char="o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1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areas or localities have the highest concentration of top-rated restaurants?</a:t>
            </a:r>
          </a:p>
          <a:p>
            <a:pPr marL="285750" lvl="1" indent="-285750" algn="just">
              <a:buFont typeface="Courier New" panose="02070309020205020404" pitchFamily="49" charset="0"/>
              <a:buChar char="o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1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restaurant categories (e.g., cafes, fine dining, casual) offer the best discounts or highest ratings?</a:t>
            </a:r>
            <a:endParaRPr lang="en-IN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E4DF-CB3F-ABEB-A9F0-309526879BE1}"/>
              </a:ext>
            </a:extLst>
          </p:cNvPr>
          <p:cNvSpPr txBox="1"/>
          <p:nvPr/>
        </p:nvSpPr>
        <p:spPr>
          <a:xfrm>
            <a:off x="690511" y="3429000"/>
            <a:ext cx="108109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Cases and Applications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City-wise Food Guide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Food Delivery Startup Insights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Investor/Franchise Planning</a:t>
            </a:r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B5386DB8-433D-F408-8A5C-4288A6BDD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024" y="447674"/>
            <a:ext cx="752475" cy="752475"/>
          </a:xfrm>
          <a:prstGeom prst="rect">
            <a:avLst/>
          </a:prstGeom>
        </p:spPr>
      </p:pic>
      <p:pic>
        <p:nvPicPr>
          <p:cNvPr id="9" name="Graphic 8" descr="Spinning Plates with solid fill">
            <a:extLst>
              <a:ext uri="{FF2B5EF4-FFF2-40B4-BE49-F238E27FC236}">
                <a16:creationId xmlns:a16="http://schemas.microsoft.com/office/drawing/2014/main" id="{9F9798F7-5F59-3CEB-75E3-61E11986E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9499" y="3255710"/>
            <a:ext cx="764400" cy="7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0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7DB0-840A-8C95-808F-9B8B177C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96" y="797669"/>
            <a:ext cx="7703607" cy="5760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66A1B-83D8-0EDC-2885-7A9DAA45B2BE}"/>
              </a:ext>
            </a:extLst>
          </p:cNvPr>
          <p:cNvSpPr txBox="1"/>
          <p:nvPr/>
        </p:nvSpPr>
        <p:spPr>
          <a:xfrm>
            <a:off x="3926174" y="300331"/>
            <a:ext cx="4339650" cy="369332"/>
          </a:xfrm>
          <a:prstGeom prst="rect">
            <a:avLst/>
          </a:prstGeom>
          <a:noFill/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Discount for Dining in each city 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4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0FC0F-B2B8-BF79-4B35-BD69DA69364D}"/>
              </a:ext>
            </a:extLst>
          </p:cNvPr>
          <p:cNvSpPr txBox="1">
            <a:spLocks/>
          </p:cNvSpPr>
          <p:nvPr/>
        </p:nvSpPr>
        <p:spPr>
          <a:xfrm>
            <a:off x="3655066" y="964407"/>
            <a:ext cx="488186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 Conclusions / Takeaways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9758B-EE8C-F054-A00D-5042F333126E}"/>
              </a:ext>
            </a:extLst>
          </p:cNvPr>
          <p:cNvSpPr txBox="1"/>
          <p:nvPr/>
        </p:nvSpPr>
        <p:spPr>
          <a:xfrm>
            <a:off x="381975" y="1714499"/>
            <a:ext cx="114280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Cuisine &amp; Dish Popularity is City-Specific -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helps understand regional food preferences for restaurant owners or food delivery startups.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Restaurant Pricing Varies Significantly Across Cities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Indicates economic tier difference and spending behavior across metros.</a:t>
            </a:r>
          </a:p>
          <a:p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Top-Rated Restaurants Are Clustering in Certain Areas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for real estate selection, franchise investment, or launching a new food venture.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Data-Driven City Guides Can Be Created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insights can power data-backed food guides, showing: Best-rated dishes, Most affordable locations, Cuisine trends city-wise.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013EE0-404F-05C1-F7DD-F410FF21920D}"/>
              </a:ext>
            </a:extLst>
          </p:cNvPr>
          <p:cNvSpPr txBox="1"/>
          <p:nvPr/>
        </p:nvSpPr>
        <p:spPr>
          <a:xfrm>
            <a:off x="450063" y="767536"/>
            <a:ext cx="112918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Experience Highlights :</a:t>
            </a:r>
          </a:p>
          <a:p>
            <a:endParaRPr lang="en-US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Gained hands-on experience with various Python libraries like requests, BeautifulSoup, NumPy,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Understood the importance of HTML structure and how to extract structured data from dynamic websites.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Practiced end-to-end EDA including data cleaning, manipulation, visualization, and generating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Developed a deeper understanding of consumer behavior patterns in the food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Strengthened my data wrangling skills by handling inconsistent formats, missing values, and noisy data.</a:t>
            </a:r>
            <a:endParaRPr lang="en-US" alt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FF0A0-CC56-0940-9B31-FC020373DBE9}"/>
              </a:ext>
            </a:extLst>
          </p:cNvPr>
          <p:cNvSpPr txBox="1"/>
          <p:nvPr/>
        </p:nvSpPr>
        <p:spPr>
          <a:xfrm>
            <a:off x="450063" y="3226190"/>
            <a:ext cx="1129187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Challenges Faced :</a:t>
            </a:r>
          </a:p>
          <a:p>
            <a:endParaRPr lang="en-US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structure inconsistency: Some pages had slightly different HTML tags, requiring dynamic parsing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Scraping large volumes while managing response delays and avoiding rate limits.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real-world messy data: Parsing approximate cost, cleaning cuisine/dish names, and handling non-standard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Deriving meaningful columns like “LOCATION” or cleaning “DISCOUNT” for consistent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Balancing visual clarity and insight: Choosing the right plots to represent categorical and numerical features meaningfully.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Hurdle with solid fill">
            <a:extLst>
              <a:ext uri="{FF2B5EF4-FFF2-40B4-BE49-F238E27FC236}">
                <a16:creationId xmlns:a16="http://schemas.microsoft.com/office/drawing/2014/main" id="{89A3B55A-A849-B0B0-C3A4-07BD3D13E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197" y="3098995"/>
            <a:ext cx="660010" cy="660010"/>
          </a:xfrm>
          <a:prstGeom prst="rect">
            <a:avLst/>
          </a:prstGeom>
        </p:spPr>
      </p:pic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AF3BCB37-B7CB-0721-2808-B1401340C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298" y="3098994"/>
            <a:ext cx="660012" cy="660012"/>
          </a:xfrm>
          <a:prstGeom prst="rect">
            <a:avLst/>
          </a:prstGeom>
        </p:spPr>
      </p:pic>
      <p:pic>
        <p:nvPicPr>
          <p:cNvPr id="9" name="Graphic 8" descr="Crawl with solid fill">
            <a:extLst>
              <a:ext uri="{FF2B5EF4-FFF2-40B4-BE49-F238E27FC236}">
                <a16:creationId xmlns:a16="http://schemas.microsoft.com/office/drawing/2014/main" id="{D8B7AC04-1A81-4FC7-1BF4-C0600E4AD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9690" y="3098995"/>
            <a:ext cx="660011" cy="660011"/>
          </a:xfrm>
          <a:prstGeom prst="rect">
            <a:avLst/>
          </a:prstGeom>
        </p:spPr>
      </p:pic>
      <p:pic>
        <p:nvPicPr>
          <p:cNvPr id="11" name="Graphic 10" descr="Walk with solid fill">
            <a:extLst>
              <a:ext uri="{FF2B5EF4-FFF2-40B4-BE49-F238E27FC236}">
                <a16:creationId xmlns:a16="http://schemas.microsoft.com/office/drawing/2014/main" id="{B35D92FA-20B6-7F82-BA23-8D15227F9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7795" y="3098994"/>
            <a:ext cx="660013" cy="660013"/>
          </a:xfrm>
          <a:prstGeom prst="rect">
            <a:avLst/>
          </a:prstGeom>
        </p:spPr>
      </p:pic>
      <p:pic>
        <p:nvPicPr>
          <p:cNvPr id="13" name="Graphic 12" descr="Ui Ux with solid fill">
            <a:extLst>
              <a:ext uri="{FF2B5EF4-FFF2-40B4-BE49-F238E27FC236}">
                <a16:creationId xmlns:a16="http://schemas.microsoft.com/office/drawing/2014/main" id="{A2EFC2F9-0548-92F8-E9E8-CB4FEB583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4184" y="685702"/>
            <a:ext cx="660013" cy="660013"/>
          </a:xfrm>
          <a:prstGeom prst="rect">
            <a:avLst/>
          </a:prstGeom>
        </p:spPr>
      </p:pic>
      <p:pic>
        <p:nvPicPr>
          <p:cNvPr id="14" name="Graphic 13" descr="Ui Ux with solid fill">
            <a:extLst>
              <a:ext uri="{FF2B5EF4-FFF2-40B4-BE49-F238E27FC236}">
                <a16:creationId xmlns:a16="http://schemas.microsoft.com/office/drawing/2014/main" id="{3017C3D3-EE42-C115-AA18-91660FE26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65876" y="685701"/>
            <a:ext cx="660013" cy="6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5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amless pattern with doodle questions marks. Vector illustration. Seamless pattern with doodle questions marks. Vector illustration">
            <a:extLst>
              <a:ext uri="{FF2B5EF4-FFF2-40B4-BE49-F238E27FC236}">
                <a16:creationId xmlns:a16="http://schemas.microsoft.com/office/drawing/2014/main" id="{0CBFA22F-3F3E-613E-EC5B-AD18C61A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5" y="1556656"/>
            <a:ext cx="4778829" cy="47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00991-F16B-12EB-33B2-799757E76E81}"/>
              </a:ext>
            </a:extLst>
          </p:cNvPr>
          <p:cNvSpPr txBox="1"/>
          <p:nvPr/>
        </p:nvSpPr>
        <p:spPr>
          <a:xfrm>
            <a:off x="4840687" y="762001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Any Questions</a:t>
            </a:r>
            <a:endParaRPr lang="en-IN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599" y="2997200"/>
            <a:ext cx="3924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ibre Baskerville"/>
              </a:rPr>
              <a:t>THANK YOU !</a:t>
            </a:r>
            <a:endParaRPr sz="1800" b="1" i="0" u="none" strike="noStrike" cap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26C89-CF7F-D448-C39A-4B9FF87D82B0}"/>
              </a:ext>
            </a:extLst>
          </p:cNvPr>
          <p:cNvSpPr txBox="1"/>
          <p:nvPr/>
        </p:nvSpPr>
        <p:spPr>
          <a:xfrm>
            <a:off x="147537" y="1736229"/>
            <a:ext cx="1189692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objective of this project is to automate the extraction of restaurant data from EazyDiner using web scraping techniques and transform it into a structured dataset.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dataset is then used to perform exploratory data analysis (EDA) on key features such as ratings, cuisines, locations, discounts, and pricing across multiple major Indian cities.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goal is to uncover meaningful patterns, trends, and insights that can inform consumer behavior, regional preferences, and market opportunities in the urban food industry.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041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603CD6-A1E4-2533-FF47-052A64C9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160" y="2560806"/>
            <a:ext cx="5915229" cy="173638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Scrapping Details</a:t>
            </a:r>
            <a:endParaRPr lang="en-IN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raphic 2" descr="Web design with solid fill">
            <a:extLst>
              <a:ext uri="{FF2B5EF4-FFF2-40B4-BE49-F238E27FC236}">
                <a16:creationId xmlns:a16="http://schemas.microsoft.com/office/drawing/2014/main" id="{BD657421-5354-A657-8C8E-691C72EE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A3DCA8F7-D138-67B7-C418-CA585B24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95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19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59FDC9-79C1-F814-3495-1AB1C2A9686C}"/>
              </a:ext>
            </a:extLst>
          </p:cNvPr>
          <p:cNvSpPr txBox="1"/>
          <p:nvPr/>
        </p:nvSpPr>
        <p:spPr>
          <a:xfrm>
            <a:off x="1261566" y="350089"/>
            <a:ext cx="7685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website used for Web Scrapping and obtained the data from –</a:t>
            </a:r>
          </a:p>
          <a:p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https://www.eazydiner.com/</a:t>
            </a:r>
            <a:endParaRPr lang="en-IN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CAEE1-6E26-2B15-830D-49F2DDF9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66" y="1177047"/>
            <a:ext cx="9668867" cy="497692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90661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color Map of India with States">
            <a:extLst>
              <a:ext uri="{FF2B5EF4-FFF2-40B4-BE49-F238E27FC236}">
                <a16:creationId xmlns:a16="http://schemas.microsoft.com/office/drawing/2014/main" id="{E6A097E8-A0A0-2806-D4E5-2C6FCCF8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1338"/>
            <a:ext cx="6849894" cy="513742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5DE94A42-9201-C0D6-CAF2-0FB6B88F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5848" y="4214394"/>
            <a:ext cx="542317" cy="5423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5A60A78B-CA4A-43B3-0B8C-E4403A0D5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146" y="3651811"/>
            <a:ext cx="542317" cy="5423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AD0F5AFE-B713-2AAF-B388-9DA808932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304" y="4310048"/>
            <a:ext cx="542317" cy="5423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8DB73C16-EA50-4476-999B-5B8E2CCB6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9041" y="5282350"/>
            <a:ext cx="542317" cy="54231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31C3E3-7D85-4896-439C-7120202717B8}"/>
              </a:ext>
            </a:extLst>
          </p:cNvPr>
          <p:cNvSpPr txBox="1"/>
          <p:nvPr/>
        </p:nvSpPr>
        <p:spPr>
          <a:xfrm>
            <a:off x="1079579" y="4001920"/>
            <a:ext cx="1149674" cy="24622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Ahmedabad</a:t>
            </a:r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B9EED-AAE9-2299-E76C-E01CBC4AF0C1}"/>
              </a:ext>
            </a:extLst>
          </p:cNvPr>
          <p:cNvSpPr txBox="1"/>
          <p:nvPr/>
        </p:nvSpPr>
        <p:spPr>
          <a:xfrm>
            <a:off x="2609837" y="5630838"/>
            <a:ext cx="1149674" cy="24622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Bengaluru</a:t>
            </a:r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A39FC-6B0F-806E-51BE-3C822C2498DD}"/>
              </a:ext>
            </a:extLst>
          </p:cNvPr>
          <p:cNvSpPr txBox="1"/>
          <p:nvPr/>
        </p:nvSpPr>
        <p:spPr>
          <a:xfrm>
            <a:off x="2085363" y="4668051"/>
            <a:ext cx="1149674" cy="24622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Pune</a:t>
            </a:r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331F4-F369-E4C6-38A9-9A89EFB8331B}"/>
              </a:ext>
            </a:extLst>
          </p:cNvPr>
          <p:cNvSpPr txBox="1"/>
          <p:nvPr/>
        </p:nvSpPr>
        <p:spPr>
          <a:xfrm>
            <a:off x="1383257" y="4528109"/>
            <a:ext cx="1149674" cy="24622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Mumbai</a:t>
            </a:r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74342-20B5-B766-4025-F7D2E25B8AE8}"/>
              </a:ext>
            </a:extLst>
          </p:cNvPr>
          <p:cNvSpPr txBox="1"/>
          <p:nvPr/>
        </p:nvSpPr>
        <p:spPr>
          <a:xfrm>
            <a:off x="101414" y="985976"/>
            <a:ext cx="6267245" cy="64633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have extracted details of restaurants from 4 major cities in India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Ahmedabad, Mumbai, Pune, Bengaluru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26CC39-4E80-11F0-FC2F-33389397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46" y="873047"/>
            <a:ext cx="5277587" cy="7430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C0D3CF-37CE-D3BE-3987-595C41A9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620" y="2152801"/>
            <a:ext cx="5287113" cy="7430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40F3E6-A994-DED6-9FDE-8A22E1F3C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603" y="3381976"/>
            <a:ext cx="5258534" cy="7430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868A5D-094C-DBAA-EB3A-7A98B27FE2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077" y="4611151"/>
            <a:ext cx="5268060" cy="74305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36459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69B24C-6B47-56F1-C201-6448798C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95" y="459673"/>
            <a:ext cx="5465689" cy="558120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9673F-AB43-4D0D-F131-2F6F61491E9D}"/>
              </a:ext>
            </a:extLst>
          </p:cNvPr>
          <p:cNvSpPr txBox="1"/>
          <p:nvPr/>
        </p:nvSpPr>
        <p:spPr>
          <a:xfrm>
            <a:off x="219745" y="2459504"/>
            <a:ext cx="5876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page consists of 9 restaurant cards.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Scrapped 15 pages per 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each city details of 135(9 x 15) food places.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Making a total sample data of 540(135 x 4) restaurants.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86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3584A5-4C81-CA1F-0705-063670CB1957}"/>
              </a:ext>
            </a:extLst>
          </p:cNvPr>
          <p:cNvSpPr txBox="1"/>
          <p:nvPr/>
        </p:nvSpPr>
        <p:spPr>
          <a:xfrm>
            <a:off x="1151330" y="1916669"/>
            <a:ext cx="31967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 Extracted 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of the restaurant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Cuisine served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Approximate cost for 2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Discount</a:t>
            </a:r>
            <a:endParaRPr lang="en-I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FD84C9-1AEA-6217-F481-E7F5D966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51" y="1101445"/>
            <a:ext cx="4210638" cy="387721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8D0A773-3486-1219-3367-78DB85A8EAB2}"/>
              </a:ext>
            </a:extLst>
          </p:cNvPr>
          <p:cNvSpPr/>
          <p:nvPr/>
        </p:nvSpPr>
        <p:spPr>
          <a:xfrm>
            <a:off x="6899251" y="3204047"/>
            <a:ext cx="2059923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55713F-EDCD-92A8-D6D7-47D3B986EDB6}"/>
              </a:ext>
            </a:extLst>
          </p:cNvPr>
          <p:cNvSpPr/>
          <p:nvPr/>
        </p:nvSpPr>
        <p:spPr>
          <a:xfrm>
            <a:off x="6944647" y="3570455"/>
            <a:ext cx="1683787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0052A-9D2E-8ED6-E1A7-687F325AA49A}"/>
              </a:ext>
            </a:extLst>
          </p:cNvPr>
          <p:cNvSpPr/>
          <p:nvPr/>
        </p:nvSpPr>
        <p:spPr>
          <a:xfrm>
            <a:off x="7022468" y="3908150"/>
            <a:ext cx="2059923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DF96CE-F71E-1476-0346-458B29ABCF25}"/>
              </a:ext>
            </a:extLst>
          </p:cNvPr>
          <p:cNvSpPr/>
          <p:nvPr/>
        </p:nvSpPr>
        <p:spPr>
          <a:xfrm>
            <a:off x="9434929" y="3908150"/>
            <a:ext cx="1528144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71E593-4904-5168-A93F-0B49D9EE37C3}"/>
              </a:ext>
            </a:extLst>
          </p:cNvPr>
          <p:cNvSpPr/>
          <p:nvPr/>
        </p:nvSpPr>
        <p:spPr>
          <a:xfrm>
            <a:off x="10276598" y="3204047"/>
            <a:ext cx="686475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781BAA-81D0-0DFE-8774-DDB51704C7FC}"/>
              </a:ext>
            </a:extLst>
          </p:cNvPr>
          <p:cNvSpPr/>
          <p:nvPr/>
        </p:nvSpPr>
        <p:spPr>
          <a:xfrm>
            <a:off x="7242737" y="4443405"/>
            <a:ext cx="763127" cy="4499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573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648</Words>
  <Application>Microsoft Office PowerPoint</Application>
  <PresentationFormat>Widescreen</PresentationFormat>
  <Paragraphs>94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Libre Baskerville</vt:lpstr>
      <vt:lpstr>Calibri</vt:lpstr>
      <vt:lpstr>Lato</vt:lpstr>
      <vt:lpstr>Courier New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Web Scrapping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Aaryan M</cp:lastModifiedBy>
  <cp:revision>4</cp:revision>
  <dcterms:created xsi:type="dcterms:W3CDTF">2021-02-16T05:19:01Z</dcterms:created>
  <dcterms:modified xsi:type="dcterms:W3CDTF">2025-06-14T07:42:00Z</dcterms:modified>
</cp:coreProperties>
</file>